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0"/>
  </p:notesMasterIdLst>
  <p:sldIdLst>
    <p:sldId id="256" r:id="rId2"/>
    <p:sldId id="265" r:id="rId3"/>
    <p:sldId id="257" r:id="rId4"/>
    <p:sldId id="258" r:id="rId5"/>
    <p:sldId id="259" r:id="rId6"/>
    <p:sldId id="260" r:id="rId7"/>
    <p:sldId id="261"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Cohen, Nicole (Nicky) (CDC/OID/NCEZID)" initials="NC" lastIdx="1" clrIdx="2">
    <p:extLst>
      <p:ext uri="{19B8F6BF-5375-455C-9EA6-DF929625EA0E}">
        <p15:presenceInfo xmlns:p15="http://schemas.microsoft.com/office/powerpoint/2012/main" xmlns="" userId="Cohen, Nicole (Nicky) (CDC/OID/NCEZID)" providerId="None"/>
      </p:ext>
    </p:extLst>
  </p:cmAuthor>
  <p:cmAuthor id="5" name="Sadie Ward" initials="SW" lastIdx="9" clrIdx="0">
    <p:extLst>
      <p:ext uri="{19B8F6BF-5375-455C-9EA6-DF929625EA0E}">
        <p15:presenceInfo xmlns:p15="http://schemas.microsoft.com/office/powerpoint/2012/main" xmlns="" userId="Sadie Ward" providerId="None"/>
      </p:ext>
    </p:extLst>
  </p:cmAuthor>
  <p:cmAuthor id="6" name="Rogers, Kimberly B. (CDC/OID/NCEZID)" initials="RKB(" lastIdx="1" clrIdx="1">
    <p:extLst>
      <p:ext uri="{19B8F6BF-5375-455C-9EA6-DF929625EA0E}">
        <p15:presenceInfo xmlns:p15="http://schemas.microsoft.com/office/powerpoint/2012/main" xmlns=""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70241" autoAdjust="0"/>
  </p:normalViewPr>
  <p:slideViewPr>
    <p:cSldViewPr snapToGrid="0">
      <p:cViewPr>
        <p:scale>
          <a:sx n="56" d="100"/>
          <a:sy n="56" d="100"/>
        </p:scale>
        <p:origin x="-1218" y="13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8/1/2021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Et rassemblons tout cela pour terminer notre journée par un travail de groupe et des présentations !  Au PFM, nous voulons que vous vous habituiez au travail de groupe et à vous tenir debout devant d'autres personnes pour faire des présentations. N'oubliez pas qu'une présentation fait partie de votre travail final ici au PFM, et nous vous donnerons de nombreuses occasions de vous entraîner tout au long de ces deux semaines. </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aseline="0" dirty="0" smtClean="0"/>
              <a:t>Nous distribuons maintenant le même test que nous avons fait plus tôt ce matin. Mais la différence est que ...... maintenant votre note sera affectée par les réponses. Mais n'ayez crainte, car c'est exactement le même test que ce matin !</a:t>
            </a:r>
          </a:p>
          <a:p>
            <a:endParaRPr lang="en-US" baseline="0" dirty="0"/>
          </a:p>
          <a:p>
            <a:pPr lvl="0"/>
            <a:r>
              <a:rPr lang="fr-FR" sz="1200" i="1" kern="1200" dirty="0" smtClean="0">
                <a:solidFill>
                  <a:schemeClr val="tx1"/>
                </a:solidFill>
                <a:effectLst/>
                <a:latin typeface="+mn-lt"/>
                <a:ea typeface="+mn-ea"/>
                <a:cs typeface="+mn-cs"/>
              </a:rPr>
              <a:t>Demandez au facilitateur de distribuer le post-test</a:t>
            </a:r>
          </a:p>
          <a:p>
            <a:pPr lvl="0"/>
            <a:endParaRPr lang="fr-FR" sz="1200" i="1" kern="1200" dirty="0" smtClean="0">
              <a:solidFill>
                <a:schemeClr val="tx1"/>
              </a:solidFill>
              <a:effectLst/>
              <a:latin typeface="+mn-lt"/>
              <a:ea typeface="+mn-ea"/>
              <a:cs typeface="+mn-cs"/>
            </a:endParaRPr>
          </a:p>
          <a:p>
            <a:pPr lvl="0"/>
            <a:r>
              <a:rPr lang="fr-FR" sz="1200" i="1" kern="1200" dirty="0" smtClean="0">
                <a:solidFill>
                  <a:schemeClr val="tx1"/>
                </a:solidFill>
                <a:effectLst/>
                <a:latin typeface="+mn-lt"/>
                <a:ea typeface="+mn-ea"/>
                <a:cs typeface="+mn-cs"/>
              </a:rPr>
              <a:t>Demandez au facilitateur de régler le minuteur sur dix minutes.</a:t>
            </a:r>
          </a:p>
          <a:p>
            <a:pPr lvl="0"/>
            <a:endParaRPr lang="fr-FR" sz="1200" i="1" kern="1200" dirty="0" smtClean="0">
              <a:solidFill>
                <a:schemeClr val="tx1"/>
              </a:solidFill>
              <a:effectLst/>
              <a:latin typeface="+mn-lt"/>
              <a:ea typeface="+mn-ea"/>
              <a:cs typeface="+mn-cs"/>
            </a:endParaRPr>
          </a:p>
          <a:p>
            <a:pPr lvl="0"/>
            <a:r>
              <a:rPr lang="fr-FR" sz="1200" i="1" kern="1200" dirty="0" smtClean="0">
                <a:solidFill>
                  <a:schemeClr val="tx1"/>
                </a:solidFill>
                <a:effectLst/>
                <a:latin typeface="+mn-lt"/>
                <a:ea typeface="+mn-ea"/>
                <a:cs typeface="+mn-cs"/>
              </a:rPr>
              <a:t>Demandez au facilitateur de recueillir le post-test</a:t>
            </a:r>
            <a:endParaRPr lang="fr-FR"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2390924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Quel est donc notre objectif ici ?</a:t>
            </a:r>
          </a:p>
          <a:p>
            <a:endParaRPr lang="fr-FR" dirty="0" smtClean="0"/>
          </a:p>
          <a:p>
            <a:r>
              <a:rPr lang="fr-FR" dirty="0" smtClean="0"/>
              <a:t>Notre objectif est de prendre les conseils que nous avons examinés aujourd'hui - en apprenant à connaître les POS </a:t>
            </a:r>
            <a:r>
              <a:rPr lang="fr-FR" dirty="0" smtClean="0"/>
              <a:t>/ MB prioritaires </a:t>
            </a:r>
            <a:r>
              <a:rPr lang="fr-FR" dirty="0" smtClean="0"/>
              <a:t>dans les PDE et la manière de former une équipe de planification centrale pour les créer - et de les transposer dans le travail que vous faites chaque jour. N'oubliez pas qu'au PFM vous avez la responsabilité de transmettre la formation en cascade à votre personnel dans votre PDE.  Ainsi, lorsque vous réalisez ces activités - et nous en ferons une à la fin de chaque journée - pensez à la façon dont vous allez transmettre cette formation aux autres.</a:t>
            </a:r>
          </a:p>
          <a:p>
            <a:endParaRPr lang="fr-FR" dirty="0" smtClean="0"/>
          </a:p>
          <a:p>
            <a:r>
              <a:rPr lang="fr-FR" dirty="0" smtClean="0"/>
              <a:t>Cette activité signifie également que vous devez vous habituer aux groupes auxquels vous avez été affectés et pratiquer vos compétences en matière de présentation orale ! </a:t>
            </a:r>
            <a:endParaRPr lang="fr-FR"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907739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Vous avez beaucoup appris aujourd'hui sur les nuances des POS.</a:t>
            </a:r>
          </a:p>
          <a:p>
            <a:endParaRPr lang="fr-FR" dirty="0" smtClean="0"/>
          </a:p>
          <a:p>
            <a:r>
              <a:rPr lang="fr-FR" dirty="0" smtClean="0"/>
              <a:t>Voici donc ce que l'on vous demande de faire. Nous demandons à chacun des groupes de prendre 20 minutes et de discuter de ce qui suit :</a:t>
            </a:r>
          </a:p>
          <a:p>
            <a:endParaRPr lang="fr-FR" dirty="0" smtClean="0"/>
          </a:p>
          <a:p>
            <a:r>
              <a:rPr lang="fr-FR" dirty="0" smtClean="0"/>
              <a:t>Quels sont les deux éléments clés appris aujourd'hui qui sont les plus importants à transmettre à votre PDE ? Soyez précis. </a:t>
            </a:r>
          </a:p>
          <a:p>
            <a:endParaRPr lang="fr-FR" dirty="0" smtClean="0"/>
          </a:p>
          <a:p>
            <a:r>
              <a:rPr lang="fr-FR" dirty="0" smtClean="0"/>
              <a:t>Discutez également de certaines méthodes auxquelles votre groupe pense et qui fonctionneront bien pour la formation de votre personnel dans votre PDE. Comment allez-vous les former à cette activité ? Remue-méninges !</a:t>
            </a:r>
          </a:p>
          <a:p>
            <a:endParaRPr lang="en-US" baseline="0" dirty="0"/>
          </a:p>
          <a:p>
            <a:r>
              <a:rPr lang="fr-FR" baseline="0" dirty="0" smtClean="0"/>
              <a:t>Et nous vous demanderons ceci tous les jours. Comment ce que vous avez appris aujourd'hui se rapporte-t-il au RSI ? </a:t>
            </a:r>
          </a:p>
          <a:p>
            <a:endParaRPr lang="fr-FR" baseline="0" dirty="0" smtClean="0"/>
          </a:p>
          <a:p>
            <a:r>
              <a:rPr lang="fr-FR" baseline="0" dirty="0" smtClean="0"/>
              <a:t>Nous ferons le tour des tables pour répondre à toutes vos questions.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25339998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Maintenant, après vos 20 minutes de discussion, nous allons faire d'autres présentations orales !</a:t>
            </a:r>
          </a:p>
          <a:p>
            <a:endParaRPr lang="fr-FR" dirty="0" smtClean="0"/>
          </a:p>
          <a:p>
            <a:r>
              <a:rPr lang="fr-FR" dirty="0" smtClean="0"/>
              <a:t>Chaque groupe choisira un porte-parole. Cette personne est chargée de parler, mais tout le groupe doit se lever et la soutenir, vous serez donc tous debout.</a:t>
            </a:r>
          </a:p>
          <a:p>
            <a:endParaRPr lang="fr-FR" dirty="0" smtClean="0"/>
          </a:p>
          <a:p>
            <a:r>
              <a:rPr lang="fr-FR" dirty="0" smtClean="0"/>
              <a:t>Chaque groupe aura ensuite 5 minutes pour présenter sa discussion. Nous respecterons le temps imparti, ce qui est une autre chose que nous voulons vous enseigner pendant le PFM - respecter le temps imparti pendant les présentations.</a:t>
            </a:r>
          </a:p>
          <a:p>
            <a:endParaRPr lang="fr-FR" dirty="0" smtClean="0"/>
          </a:p>
          <a:p>
            <a:r>
              <a:rPr lang="fr-FR" dirty="0" smtClean="0"/>
              <a:t>Si vous souhaitez utiliser des notes pendant vos présentations, sentez-vous libres. </a:t>
            </a:r>
            <a:endParaRPr lang="fr-FR" dirty="0"/>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759640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Et nous allons commencer nos 20 minutes pour les sessions en petits groupes !</a:t>
            </a:r>
          </a:p>
          <a:p>
            <a:endParaRPr lang="fr-FR" dirty="0" smtClean="0"/>
          </a:p>
          <a:p>
            <a:r>
              <a:rPr lang="fr-FR" i="1" dirty="0" smtClean="0"/>
              <a:t>Réglez le chronomètre pour 20 minutes. Deux animateurs font le tour de la salle, discutant avec chaque groupe pour s'assurer qu'ils sont sur la bonne voie.</a:t>
            </a:r>
          </a:p>
          <a:p>
            <a:endParaRPr lang="fr-FR" i="1" dirty="0" smtClean="0"/>
          </a:p>
          <a:p>
            <a:r>
              <a:rPr lang="fr-FR" i="1" dirty="0" smtClean="0"/>
              <a:t>Veillez à ce que chaque groupe se concentre uniquement sur les spécificités de l'élaboration des procédures opérationnelles standard et sur le choix d'une équipe de planification de base, tout en accordant une attention particulière aux méthodologies qu'ils souhaitent appliquer en cascade.</a:t>
            </a:r>
            <a:endParaRPr lang="fr-FR" i="1"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248371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smtClean="0"/>
              <a:t>Présentez chaque groupe au fur et à mesure qu'il monte sur scène, et assurez-vous que chaque groupe ait un porte-parole, les autres étant en arrière-plan. Dites qu'ils ont cinq minutes pour faire leur présentation.</a:t>
            </a:r>
          </a:p>
          <a:p>
            <a:endParaRPr lang="fr-FR" i="1" dirty="0" smtClean="0"/>
          </a:p>
          <a:p>
            <a:r>
              <a:rPr lang="fr-FR" i="1" dirty="0" smtClean="0"/>
              <a:t>(Accordez 5 minutes pour la présentation).</a:t>
            </a:r>
          </a:p>
          <a:p>
            <a:endParaRPr lang="fr-FR" i="1" dirty="0" smtClean="0"/>
          </a:p>
          <a:p>
            <a:r>
              <a:rPr lang="fr-FR" i="1" dirty="0" smtClean="0"/>
              <a:t>Après chaque présentation, résumez les points clés et posez des questions pour clarifier les choses. Demandez aux participants de poser des questions. Ce processus de questions-réponses devrait durer environ 5 minutes. </a:t>
            </a:r>
          </a:p>
          <a:p>
            <a:endParaRPr lang="fr-FR" i="1" dirty="0" smtClean="0"/>
          </a:p>
          <a:p>
            <a:r>
              <a:rPr lang="fr-FR" i="1" dirty="0" smtClean="0"/>
              <a:t>Maintenez cette diapositive en place pendant les trois présentations de groupe et les questions-réponses.</a:t>
            </a:r>
            <a:endParaRPr lang="fr-FR" i="1"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1546456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baseline="0" dirty="0"/>
          </a:p>
          <a:p>
            <a:r>
              <a:rPr lang="fr-FR" i="1" baseline="0" dirty="0" smtClean="0"/>
              <a:t>Prenez les contributions des participants. Rappelez aux participants qu'ils peuvent utiliser les cartes de commentaires à tout moment pendant la formation pour partager leurs contributions de manière anonyme.</a:t>
            </a:r>
          </a:p>
          <a:p>
            <a:endParaRPr lang="fr-FR" i="1" baseline="0" dirty="0" smtClean="0"/>
          </a:p>
          <a:p>
            <a:r>
              <a:rPr lang="fr-FR" i="1" baseline="0" dirty="0" smtClean="0"/>
              <a:t>Et maintenant, jetons rapidement un coup d’œil </a:t>
            </a:r>
            <a:r>
              <a:rPr lang="fr-FR" i="1" baseline="0" smtClean="0"/>
              <a:t>sur notre agenda </a:t>
            </a:r>
            <a:r>
              <a:rPr lang="fr-FR" i="1" baseline="0" dirty="0" smtClean="0"/>
              <a:t>pour demain. </a:t>
            </a:r>
            <a:endParaRPr lang="fr-FR" i="1"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a:p>
        </p:txBody>
      </p:sp>
    </p:spTree>
    <p:extLst>
      <p:ext uri="{BB962C8B-B14F-4D97-AF65-F5344CB8AC3E}">
        <p14:creationId xmlns:p14="http://schemas.microsoft.com/office/powerpoint/2010/main" val="4063477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8/1/2021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8/1/2021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8/1/2021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8/1/2021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8/1/2021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8/1/2021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8/1/2021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fr-FR" dirty="0"/>
              <a:t>Développement des </a:t>
            </a:r>
            <a:r>
              <a:rPr lang="fr-FR" dirty="0" smtClean="0"/>
              <a:t>POS</a:t>
            </a:r>
            <a:r>
              <a:rPr lang="fr-FR" dirty="0" smtClean="0"/>
              <a:t>/</a:t>
            </a:r>
            <a:r>
              <a:rPr lang="fr-FR" dirty="0" smtClean="0"/>
              <a:t>MB et </a:t>
            </a:r>
            <a:r>
              <a:rPr lang="fr-FR" dirty="0"/>
              <a:t>des équipes </a:t>
            </a:r>
            <a:r>
              <a:rPr lang="fr-FR" dirty="0" smtClean="0"/>
              <a:t>de planification de base </a:t>
            </a:r>
            <a:r>
              <a:rPr lang="fr-FR" dirty="0"/>
              <a:t>: Activité de groupe et clôture</a:t>
            </a:r>
            <a:endParaRPr lang="en-US" b="1" dirty="0"/>
          </a:p>
        </p:txBody>
      </p:sp>
      <p:sp>
        <p:nvSpPr>
          <p:cNvPr id="3" name="Subtitle 2"/>
          <p:cNvSpPr>
            <a:spLocks noGrp="1"/>
          </p:cNvSpPr>
          <p:nvPr>
            <p:ph type="subTitle" idx="1"/>
          </p:nvPr>
        </p:nvSpPr>
        <p:spPr>
          <a:xfrm>
            <a:off x="1154954" y="4777379"/>
            <a:ext cx="10464021" cy="1612131"/>
          </a:xfrm>
        </p:spPr>
        <p:txBody>
          <a:bodyPr>
            <a:normAutofit/>
          </a:bodyPr>
          <a:lstStyle/>
          <a:p>
            <a:r>
              <a:rPr lang="fr-FR" dirty="0"/>
              <a:t>Programme de formation des maîtres</a:t>
            </a:r>
          </a:p>
          <a:p>
            <a:r>
              <a:rPr lang="en-US" dirty="0" smtClean="0"/>
              <a:t>[</a:t>
            </a:r>
            <a:r>
              <a:rPr lang="en-US" dirty="0">
                <a:solidFill>
                  <a:srgbClr val="FF0000"/>
                </a:solidFill>
              </a:rPr>
              <a:t>date</a:t>
            </a:r>
            <a:r>
              <a:rPr lang="en-US" dirty="0"/>
              <a:t>]</a:t>
            </a:r>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Post-Test</a:t>
            </a:r>
          </a:p>
        </p:txBody>
      </p:sp>
      <p:sp>
        <p:nvSpPr>
          <p:cNvPr id="3" name="Content Placeholder 2"/>
          <p:cNvSpPr>
            <a:spLocks noGrp="1"/>
          </p:cNvSpPr>
          <p:nvPr>
            <p:ph idx="1"/>
          </p:nvPr>
        </p:nvSpPr>
        <p:spPr>
          <a:xfrm>
            <a:off x="4065373" y="2603499"/>
            <a:ext cx="6706266" cy="3416300"/>
          </a:xfrm>
        </p:spPr>
        <p:txBody>
          <a:bodyPr>
            <a:normAutofit/>
          </a:bodyPr>
          <a:lstStyle/>
          <a:p>
            <a:r>
              <a:rPr lang="fr-FR" sz="2000" dirty="0"/>
              <a:t>Vous allez maintenant passer un post-test</a:t>
            </a:r>
          </a:p>
          <a:p>
            <a:r>
              <a:rPr lang="fr-FR" sz="2000" dirty="0"/>
              <a:t>Il s'agit du même test que ce matin</a:t>
            </a:r>
          </a:p>
          <a:p>
            <a:r>
              <a:rPr lang="fr-FR" sz="2000" dirty="0"/>
              <a:t>La note que vous obtiendrez à ce post-test </a:t>
            </a:r>
            <a:r>
              <a:rPr lang="fr-FR" sz="2000" u="sng" dirty="0"/>
              <a:t>aura</a:t>
            </a:r>
            <a:r>
              <a:rPr lang="fr-FR" sz="2000" dirty="0"/>
              <a:t> une incidence sur votre note finale et vos performances au PFM!</a:t>
            </a:r>
          </a:p>
          <a:p>
            <a:r>
              <a:rPr lang="fr-FR" sz="2000" dirty="0"/>
              <a:t>Vous aurez 10 minutes pour terminer ce post-test.</a:t>
            </a:r>
          </a:p>
          <a:p>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449" y="2603499"/>
            <a:ext cx="2812256" cy="2838295"/>
          </a:xfrm>
          <a:prstGeom prst="rect">
            <a:avLst/>
          </a:prstGeom>
        </p:spPr>
      </p:pic>
    </p:spTree>
    <p:extLst>
      <p:ext uri="{BB962C8B-B14F-4D97-AF65-F5344CB8AC3E}">
        <p14:creationId xmlns:p14="http://schemas.microsoft.com/office/powerpoint/2010/main" val="38474900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Objectifs</a:t>
            </a:r>
            <a:r>
              <a:rPr lang="en-US" dirty="0"/>
              <a:t> </a:t>
            </a:r>
            <a:r>
              <a:rPr lang="en-US" dirty="0" err="1"/>
              <a:t>d'apprentissage</a:t>
            </a:r>
            <a:endParaRPr lang="en-US" dirty="0"/>
          </a:p>
        </p:txBody>
      </p:sp>
      <p:sp>
        <p:nvSpPr>
          <p:cNvPr id="3" name="Content Placeholder 2"/>
          <p:cNvSpPr>
            <a:spLocks noGrp="1"/>
          </p:cNvSpPr>
          <p:nvPr>
            <p:ph idx="1"/>
          </p:nvPr>
        </p:nvSpPr>
        <p:spPr>
          <a:xfrm>
            <a:off x="401444" y="2603500"/>
            <a:ext cx="11451249" cy="3416300"/>
          </a:xfrm>
        </p:spPr>
        <p:txBody>
          <a:bodyPr>
            <a:normAutofit/>
          </a:bodyPr>
          <a:lstStyle/>
          <a:p>
            <a:r>
              <a:rPr lang="fr-FR" sz="2000" dirty="0"/>
              <a:t>Mettez en pratique ce que vous avez appris aujourd'hui : comment rédiger des procédures opérationnelles standard et former des équipes de planification de base !</a:t>
            </a:r>
          </a:p>
          <a:p>
            <a:r>
              <a:rPr lang="fr-FR" sz="2000" dirty="0"/>
              <a:t>Travaillez vos compétences de groupe et de présentation orale - vous les utiliserez tous les jours au PFM!</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8" name="Picture 7"/>
          <p:cNvPicPr>
            <a:picLocks noChangeAspect="1"/>
          </p:cNvPicPr>
          <p:nvPr/>
        </p:nvPicPr>
        <p:blipFill>
          <a:blip r:embed="rId3"/>
          <a:stretch>
            <a:fillRect/>
          </a:stretch>
        </p:blipFill>
        <p:spPr>
          <a:xfrm>
            <a:off x="1154953" y="4302666"/>
            <a:ext cx="2815480" cy="1717134"/>
          </a:xfrm>
          <a:prstGeom prst="rect">
            <a:avLst/>
          </a:prstGeom>
        </p:spPr>
      </p:pic>
      <p:pic>
        <p:nvPicPr>
          <p:cNvPr id="10" name="Picture 9"/>
          <p:cNvPicPr>
            <a:picLocks noChangeAspect="1"/>
          </p:cNvPicPr>
          <p:nvPr/>
        </p:nvPicPr>
        <p:blipFill rotWithShape="1">
          <a:blip r:embed="rId4"/>
          <a:srcRect t="11013"/>
          <a:stretch/>
        </p:blipFill>
        <p:spPr>
          <a:xfrm>
            <a:off x="5048367" y="4146548"/>
            <a:ext cx="2042631" cy="2324545"/>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50732" y="3810635"/>
            <a:ext cx="3601961" cy="2660458"/>
          </a:xfrm>
          <a:prstGeom prst="rect">
            <a:avLst/>
          </a:prstGeom>
        </p:spPr>
      </p:pic>
    </p:spTree>
    <p:extLst>
      <p:ext uri="{BB962C8B-B14F-4D97-AF65-F5344CB8AC3E}">
        <p14:creationId xmlns:p14="http://schemas.microsoft.com/office/powerpoint/2010/main" val="1810620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Instructions pour les groupes de discussion</a:t>
            </a:r>
            <a:endParaRPr lang="en-US" dirty="0"/>
          </a:p>
        </p:txBody>
      </p:sp>
      <p:sp>
        <p:nvSpPr>
          <p:cNvPr id="3" name="Content Placeholder 2"/>
          <p:cNvSpPr>
            <a:spLocks noGrp="1"/>
          </p:cNvSpPr>
          <p:nvPr>
            <p:ph idx="1"/>
          </p:nvPr>
        </p:nvSpPr>
        <p:spPr>
          <a:xfrm>
            <a:off x="552092" y="2603499"/>
            <a:ext cx="7314396" cy="3841905"/>
          </a:xfrm>
        </p:spPr>
        <p:txBody>
          <a:bodyPr>
            <a:normAutofit fontScale="92500" lnSpcReduction="20000"/>
          </a:bodyPr>
          <a:lstStyle/>
          <a:p>
            <a:r>
              <a:rPr lang="fr-FR" sz="2800" dirty="0"/>
              <a:t>Rencontrez votre groupe pendant 20 minutes </a:t>
            </a:r>
          </a:p>
          <a:p>
            <a:r>
              <a:rPr lang="fr-FR" sz="2800" dirty="0"/>
              <a:t>Discutez des points suivants :</a:t>
            </a:r>
          </a:p>
          <a:p>
            <a:r>
              <a:rPr lang="fr-FR" sz="2800" dirty="0"/>
              <a:t>Quels sont les deux éléments clés appris aujourd'hui qui sont les plus importants à répercuter à votre PDE ?  Soyez précis. </a:t>
            </a:r>
          </a:p>
          <a:p>
            <a:r>
              <a:rPr lang="fr-FR" sz="2800" dirty="0"/>
              <a:t>Comment allez-vous former votre PDE sur ce que vous avez appris aujourd'hui ?</a:t>
            </a:r>
          </a:p>
          <a:p>
            <a:r>
              <a:rPr lang="fr-FR" sz="2800" dirty="0"/>
              <a:t>Comment ce que vous avez appris aujourd'hui est-il lié au RSI ?</a:t>
            </a:r>
          </a:p>
          <a:p>
            <a:pPr lvl="1"/>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828156" y="2832652"/>
            <a:ext cx="4250966" cy="2957996"/>
          </a:xfrm>
          <a:prstGeom prst="rect">
            <a:avLst/>
          </a:prstGeom>
        </p:spPr>
      </p:pic>
    </p:spTree>
    <p:extLst>
      <p:ext uri="{BB962C8B-B14F-4D97-AF65-F5344CB8AC3E}">
        <p14:creationId xmlns:p14="http://schemas.microsoft.com/office/powerpoint/2010/main" val="256883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200" dirty="0"/>
              <a:t>Instructions pour la présentation du groupe</a:t>
            </a:r>
            <a:endParaRPr lang="en-US" sz="3200" dirty="0"/>
          </a:p>
        </p:txBody>
      </p:sp>
      <p:sp>
        <p:nvSpPr>
          <p:cNvPr id="3" name="Content Placeholder 2"/>
          <p:cNvSpPr>
            <a:spLocks noGrp="1"/>
          </p:cNvSpPr>
          <p:nvPr>
            <p:ph idx="1"/>
          </p:nvPr>
        </p:nvSpPr>
        <p:spPr>
          <a:xfrm>
            <a:off x="535260" y="2603499"/>
            <a:ext cx="11017404" cy="3663485"/>
          </a:xfrm>
        </p:spPr>
        <p:txBody>
          <a:bodyPr>
            <a:normAutofit/>
          </a:bodyPr>
          <a:lstStyle/>
          <a:p>
            <a:r>
              <a:rPr lang="fr-FR" sz="2000" dirty="0"/>
              <a:t>Au bout de 20 minutes, les groupes présenteront un résumé de leur discussion.</a:t>
            </a:r>
          </a:p>
          <a:p>
            <a:r>
              <a:rPr lang="fr-FR" sz="2000" dirty="0"/>
              <a:t>Un seul membre du groupe peut présenter au nom du groupe, mais le reste du groupe doit le soutenir.</a:t>
            </a:r>
          </a:p>
          <a:p>
            <a:r>
              <a:rPr lang="fr-FR" sz="2000" dirty="0"/>
              <a:t>Tous les membres du groupe finiront par avoir la chance de faire une présentation au PFM</a:t>
            </a:r>
          </a:p>
          <a:p>
            <a:r>
              <a:rPr lang="fr-FR" sz="2000" dirty="0"/>
              <a:t>Chaque groupe dispose de 5 minutes pour présenter - le temps sera respecté !</a:t>
            </a:r>
          </a:p>
          <a:p>
            <a:r>
              <a:rPr lang="fr-FR" sz="2000" dirty="0"/>
              <a:t>Vous pouvez utiliser des notes pendant votre présentation.</a:t>
            </a:r>
          </a:p>
          <a:p>
            <a:r>
              <a:rPr lang="fr-FR" sz="2000" dirty="0"/>
              <a:t>Nous aurons 5 minutes de discussion après chaque présentation.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3352993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Répartissez-vous</a:t>
            </a:r>
            <a:r>
              <a:rPr lang="en-US" dirty="0"/>
              <a:t> en </a:t>
            </a:r>
            <a:r>
              <a:rPr lang="en-US" dirty="0" err="1"/>
              <a:t>groupes</a:t>
            </a:r>
            <a:r>
              <a:rPr lang="en-US" dirty="0"/>
              <a:t> !</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1885" y="2603500"/>
            <a:ext cx="3389042"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2585862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Présentations de groupe + Q &amp; R</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87868" y="2879455"/>
            <a:ext cx="2671936" cy="2018796"/>
          </a:xfrm>
        </p:spPr>
      </p:pic>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16003415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200" dirty="0"/>
              <a:t>Bilan de la journée et prochaines étapes</a:t>
            </a:r>
            <a:endParaRPr lang="en-US" sz="3200" dirty="0"/>
          </a:p>
        </p:txBody>
      </p:sp>
      <p:sp>
        <p:nvSpPr>
          <p:cNvPr id="3" name="Content Placeholder 2"/>
          <p:cNvSpPr>
            <a:spLocks noGrp="1"/>
          </p:cNvSpPr>
          <p:nvPr>
            <p:ph idx="1"/>
          </p:nvPr>
        </p:nvSpPr>
        <p:spPr>
          <a:xfrm>
            <a:off x="815333" y="2536592"/>
            <a:ext cx="10375406" cy="3953417"/>
          </a:xfrm>
        </p:spPr>
        <p:txBody>
          <a:bodyPr>
            <a:normAutofit/>
          </a:bodyPr>
          <a:lstStyle/>
          <a:p>
            <a:pPr lvl="0"/>
            <a:r>
              <a:rPr lang="fr-FR" sz="2800" dirty="0"/>
              <a:t>Réflexions sur la journée</a:t>
            </a:r>
          </a:p>
          <a:p>
            <a:pPr lvl="0"/>
            <a:r>
              <a:rPr lang="fr-FR" sz="2800" dirty="0"/>
              <a:t>Cartes de commentaires</a:t>
            </a:r>
          </a:p>
          <a:p>
            <a:pPr lvl="0"/>
            <a:r>
              <a:rPr lang="fr-FR" sz="2800" dirty="0"/>
              <a:t>En attendant le lendemain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735111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1809</TotalTime>
  <Words>1050</Words>
  <Application>Microsoft Office PowerPoint</Application>
  <PresentationFormat>Custom</PresentationFormat>
  <Paragraphs>92</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Ion Boardroom</vt:lpstr>
      <vt:lpstr>Développement des POS/MB et des équipes de planification de base : Activité de groupe et clôture</vt:lpstr>
      <vt:lpstr>Post-Test</vt:lpstr>
      <vt:lpstr>Objectifs d'apprentissage</vt:lpstr>
      <vt:lpstr>Instructions pour les groupes de discussion</vt:lpstr>
      <vt:lpstr>Instructions pour la présentation du groupe</vt:lpstr>
      <vt:lpstr>Répartissez-vous en groupes !</vt:lpstr>
      <vt:lpstr>Présentations de groupe + Q &amp; R</vt:lpstr>
      <vt:lpstr>Bilan de la journée et prochaines étapes</vt:lpstr>
    </vt:vector>
  </TitlesOfParts>
  <Company>Centers for Disease Control and Prevention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HP</cp:lastModifiedBy>
  <cp:revision>143</cp:revision>
  <dcterms:created xsi:type="dcterms:W3CDTF">2018-05-15T08:59:29Z</dcterms:created>
  <dcterms:modified xsi:type="dcterms:W3CDTF">2021-08-01T18:43:00Z</dcterms:modified>
</cp:coreProperties>
</file>